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7" r:id="rId5"/>
    <p:sldId id="389" r:id="rId6"/>
    <p:sldId id="317" r:id="rId7"/>
    <p:sldId id="395" r:id="rId8"/>
    <p:sldId id="392" r:id="rId9"/>
    <p:sldId id="393" r:id="rId10"/>
    <p:sldId id="398" r:id="rId11"/>
    <p:sldId id="427" r:id="rId12"/>
    <p:sldId id="403" r:id="rId13"/>
    <p:sldId id="412" r:id="rId14"/>
    <p:sldId id="421" r:id="rId15"/>
    <p:sldId id="422" r:id="rId16"/>
    <p:sldId id="413" r:id="rId17"/>
    <p:sldId id="414" r:id="rId18"/>
    <p:sldId id="415" r:id="rId19"/>
    <p:sldId id="417" r:id="rId20"/>
    <p:sldId id="416" r:id="rId21"/>
    <p:sldId id="411" r:id="rId22"/>
    <p:sldId id="418" r:id="rId23"/>
    <p:sldId id="423" r:id="rId24"/>
    <p:sldId id="424" r:id="rId25"/>
    <p:sldId id="419" r:id="rId26"/>
    <p:sldId id="425" r:id="rId27"/>
    <p:sldId id="426" r:id="rId28"/>
    <p:sldId id="420" r:id="rId29"/>
    <p:sldId id="410" r:id="rId30"/>
    <p:sldId id="428" r:id="rId31"/>
    <p:sldId id="429" r:id="rId32"/>
    <p:sldId id="43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5714" autoAdjust="0"/>
  </p:normalViewPr>
  <p:slideViewPr>
    <p:cSldViewPr snapToGrid="0">
      <p:cViewPr varScale="1">
        <p:scale>
          <a:sx n="49" d="100"/>
          <a:sy n="49" d="100"/>
        </p:scale>
        <p:origin x="66" y="32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Docs\year%203\Final%20Project\s5226058_FinalProject\Dissertation\datalo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Docs\year%203\Final%20Project\s5226058_FinalProject\Dissertation\datalo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Docs\year%203\Final%20Project\s5226058_FinalProject\Dissertation\datalo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Docs\year%203\Final%20Project\s5226058_FinalProject\Dissertation\datalo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Base</a:t>
            </a:r>
            <a:r>
              <a:rPr lang="en-US" baseline="0"/>
              <a:t> Resolution vs. </a:t>
            </a:r>
            <a:r>
              <a:rPr lang="en-US"/>
              <a:t>Frame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Frame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Lit>
              <c:formatCode>General</c:formatCode>
              <c:ptCount val="13"/>
              <c:pt idx="0">
                <c:v>30</c:v>
              </c:pt>
              <c:pt idx="1">
                <c:v>40</c:v>
              </c:pt>
              <c:pt idx="2">
                <c:v>50</c:v>
              </c:pt>
              <c:pt idx="3">
                <c:v>60</c:v>
              </c:pt>
              <c:pt idx="4">
                <c:v>70</c:v>
              </c:pt>
              <c:pt idx="5">
                <c:v>80</c:v>
              </c:pt>
              <c:pt idx="6">
                <c:v>90</c:v>
              </c:pt>
              <c:pt idx="7">
                <c:v>100</c:v>
              </c:pt>
              <c:pt idx="8">
                <c:v>110</c:v>
              </c:pt>
              <c:pt idx="9">
                <c:v>120</c:v>
              </c:pt>
              <c:pt idx="10">
                <c:v>130</c:v>
              </c:pt>
              <c:pt idx="11">
                <c:v>140</c:v>
              </c:pt>
              <c:pt idx="12">
                <c:v>150</c:v>
              </c:pt>
            </c:numLit>
          </c:cat>
          <c:val>
            <c:numRef>
              <c:f>Sheet1!$C$2:$C$14</c:f>
              <c:numCache>
                <c:formatCode>General</c:formatCode>
                <c:ptCount val="13"/>
                <c:pt idx="0">
                  <c:v>55.6</c:v>
                </c:pt>
                <c:pt idx="1">
                  <c:v>48.6</c:v>
                </c:pt>
                <c:pt idx="2">
                  <c:v>42.1</c:v>
                </c:pt>
                <c:pt idx="3">
                  <c:v>38.299999999999997</c:v>
                </c:pt>
                <c:pt idx="4">
                  <c:v>35.799999999999997</c:v>
                </c:pt>
                <c:pt idx="5">
                  <c:v>31.7</c:v>
                </c:pt>
                <c:pt idx="6">
                  <c:v>29.1</c:v>
                </c:pt>
                <c:pt idx="7">
                  <c:v>26.8</c:v>
                </c:pt>
                <c:pt idx="8">
                  <c:v>23.1</c:v>
                </c:pt>
                <c:pt idx="9">
                  <c:v>19.5</c:v>
                </c:pt>
                <c:pt idx="10">
                  <c:v>17.809999999999999</c:v>
                </c:pt>
                <c:pt idx="11">
                  <c:v>16.2</c:v>
                </c:pt>
                <c:pt idx="12">
                  <c:v>14.3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6C-440E-A39F-B1213B6C25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81812384"/>
        <c:axId val="1381814880"/>
      </c:lineChart>
      <c:catAx>
        <c:axId val="1381812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Base</a:t>
                </a:r>
                <a:r>
                  <a:rPr lang="en-GB" baseline="0"/>
                  <a:t> Resolution (squared verticies)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1814880"/>
        <c:crosses val="autoZero"/>
        <c:auto val="1"/>
        <c:lblAlgn val="ctr"/>
        <c:lblOffset val="100"/>
        <c:noMultiLvlLbl val="0"/>
      </c:catAx>
      <c:valAx>
        <c:axId val="138181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Frames</a:t>
                </a:r>
                <a:r>
                  <a:rPr lang="en-GB" baseline="0"/>
                  <a:t> per Second (FPS)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181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Base Resolution</a:t>
            </a:r>
            <a:r>
              <a:rPr lang="en-US" baseline="0"/>
              <a:t> vs. </a:t>
            </a:r>
            <a:r>
              <a:rPr lang="en-US"/>
              <a:t>Memory Useage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Memory Useage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General</c:formatCode>
                <c:ptCount val="13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  <c:pt idx="6">
                  <c:v>90</c:v>
                </c:pt>
                <c:pt idx="7">
                  <c:v>100</c:v>
                </c:pt>
                <c:pt idx="8">
                  <c:v>110</c:v>
                </c:pt>
                <c:pt idx="9">
                  <c:v>120</c:v>
                </c:pt>
                <c:pt idx="10">
                  <c:v>130</c:v>
                </c:pt>
                <c:pt idx="11">
                  <c:v>140</c:v>
                </c:pt>
                <c:pt idx="12">
                  <c:v>150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4.42</c:v>
                </c:pt>
                <c:pt idx="1">
                  <c:v>4.5599999999999996</c:v>
                </c:pt>
                <c:pt idx="2">
                  <c:v>4.5999999999999996</c:v>
                </c:pt>
                <c:pt idx="3">
                  <c:v>4.84</c:v>
                </c:pt>
                <c:pt idx="4">
                  <c:v>5.01</c:v>
                </c:pt>
                <c:pt idx="5">
                  <c:v>5.21</c:v>
                </c:pt>
                <c:pt idx="6">
                  <c:v>5.34</c:v>
                </c:pt>
                <c:pt idx="7">
                  <c:v>5.5</c:v>
                </c:pt>
                <c:pt idx="8">
                  <c:v>5.81</c:v>
                </c:pt>
                <c:pt idx="9">
                  <c:v>6.36</c:v>
                </c:pt>
                <c:pt idx="10">
                  <c:v>6.74</c:v>
                </c:pt>
                <c:pt idx="11">
                  <c:v>6.9</c:v>
                </c:pt>
                <c:pt idx="12">
                  <c:v>7.37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39-4B8B-91D8-763A9FAE69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99962320"/>
        <c:axId val="1199959408"/>
      </c:lineChart>
      <c:catAx>
        <c:axId val="1199962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Base Resolution (squared verticies)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9959408"/>
        <c:crosses val="autoZero"/>
        <c:auto val="1"/>
        <c:lblAlgn val="ctr"/>
        <c:lblOffset val="100"/>
        <c:noMultiLvlLbl val="0"/>
      </c:catAx>
      <c:valAx>
        <c:axId val="119995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Memory Useage (GB)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9962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Radius</a:t>
            </a:r>
            <a:r>
              <a:rPr lang="en-US" baseline="0"/>
              <a:t>  vs </a:t>
            </a:r>
            <a:r>
              <a:rPr lang="en-US"/>
              <a:t>Frame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Sheet1!$B$28</c:f>
              <c:strCache>
                <c:ptCount val="1"/>
                <c:pt idx="0">
                  <c:v>Frame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Sheet1!$A$29:$A$32</c:f>
              <c:numCache>
                <c:formatCode>General</c:formatCode>
                <c:ptCount val="4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  <c:pt idx="3">
                  <c:v>100000</c:v>
                </c:pt>
              </c:numCache>
            </c:numRef>
          </c:cat>
          <c:val>
            <c:numRef>
              <c:f>Sheet1!$B$29:$B$32</c:f>
              <c:numCache>
                <c:formatCode>General</c:formatCode>
                <c:ptCount val="4"/>
                <c:pt idx="0">
                  <c:v>38.979999999999997</c:v>
                </c:pt>
                <c:pt idx="1">
                  <c:v>39.6</c:v>
                </c:pt>
                <c:pt idx="2">
                  <c:v>39.700000000000003</c:v>
                </c:pt>
                <c:pt idx="3">
                  <c:v>42.1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C4-4C92-A56E-605AC38CD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4392208"/>
        <c:axId val="1484395952"/>
      </c:lineChart>
      <c:catAx>
        <c:axId val="1484392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Radius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4395952"/>
        <c:crosses val="autoZero"/>
        <c:auto val="1"/>
        <c:lblAlgn val="ctr"/>
        <c:lblOffset val="100"/>
        <c:noMultiLvlLbl val="0"/>
      </c:catAx>
      <c:valAx>
        <c:axId val="148439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Frame Rate (FPS)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4392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To Generate the</a:t>
            </a:r>
            <a:r>
              <a:rPr lang="en-US" baseline="0"/>
              <a:t> BiomeMap at Different Resolutions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Sheet1!$Q$8</c:f>
              <c:strCache>
                <c:ptCount val="1"/>
                <c:pt idx="0">
                  <c:v>Time To Generate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Sheet1!$P$9:$P$23</c:f>
              <c:numCache>
                <c:formatCode>General</c:formatCode>
                <c:ptCount val="15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</c:numCache>
            </c:numRef>
          </c:cat>
          <c:val>
            <c:numRef>
              <c:f>Sheet1!$Q$9:$Q$23</c:f>
              <c:numCache>
                <c:formatCode>General</c:formatCode>
                <c:ptCount val="15"/>
                <c:pt idx="0">
                  <c:v>2.2366666666666668E-3</c:v>
                </c:pt>
                <c:pt idx="1">
                  <c:v>5.0733333333333333E-3</c:v>
                </c:pt>
                <c:pt idx="2">
                  <c:v>9.0933333333333335E-3</c:v>
                </c:pt>
                <c:pt idx="3">
                  <c:v>1.5015666666666668E-2</c:v>
                </c:pt>
                <c:pt idx="4">
                  <c:v>2.162739E-2</c:v>
                </c:pt>
                <c:pt idx="5">
                  <c:v>3.1102260000000003E-2</c:v>
                </c:pt>
                <c:pt idx="6">
                  <c:v>4.2564999999999999E-2</c:v>
                </c:pt>
                <c:pt idx="7">
                  <c:v>5.4451389999999995E-2</c:v>
                </c:pt>
                <c:pt idx="8">
                  <c:v>6.6192963333333341E-2</c:v>
                </c:pt>
                <c:pt idx="9">
                  <c:v>8.152572000000001E-2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AA-4D3C-B998-729042D26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9275696"/>
        <c:axId val="1549278192"/>
      </c:lineChart>
      <c:catAx>
        <c:axId val="1549275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Resolution</a:t>
                </a:r>
                <a:r>
                  <a:rPr lang="en-GB" baseline="0"/>
                  <a:t> (pixels squared * 6)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278192"/>
        <c:crosses val="autoZero"/>
        <c:auto val="1"/>
        <c:lblAlgn val="ctr"/>
        <c:lblOffset val="100"/>
        <c:noMultiLvlLbl val="0"/>
      </c:catAx>
      <c:valAx>
        <c:axId val="154927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</a:t>
                </a:r>
                <a:r>
                  <a:rPr lang="en-GB" baseline="0"/>
                  <a:t> (seconds)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27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9BF16-4D54-4ED1-83B8-038B3E1FCE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F143F4-81BD-4971-91B1-F5F59A663BEC}">
      <dgm:prSet/>
      <dgm:spPr/>
      <dgm:t>
        <a:bodyPr/>
        <a:lstStyle/>
        <a:p>
          <a:r>
            <a:rPr lang="en-US" dirty="0"/>
            <a:t>Mesh Generation</a:t>
          </a:r>
        </a:p>
      </dgm:t>
    </dgm:pt>
    <dgm:pt modelId="{B8B08474-E471-4E67-AFC1-71B45F011423}" type="parTrans" cxnId="{4E82DE36-76C0-4ED8-A47D-92FB7A023492}">
      <dgm:prSet/>
      <dgm:spPr/>
      <dgm:t>
        <a:bodyPr/>
        <a:lstStyle/>
        <a:p>
          <a:endParaRPr lang="en-US"/>
        </a:p>
      </dgm:t>
    </dgm:pt>
    <dgm:pt modelId="{40C59C59-CEB8-4DE0-BAEC-28C684D669ED}" type="sibTrans" cxnId="{4E82DE36-76C0-4ED8-A47D-92FB7A023492}">
      <dgm:prSet/>
      <dgm:spPr/>
      <dgm:t>
        <a:bodyPr/>
        <a:lstStyle/>
        <a:p>
          <a:endParaRPr lang="en-US"/>
        </a:p>
      </dgm:t>
    </dgm:pt>
    <dgm:pt modelId="{578CF56B-9B99-46A2-845D-139FB4602E77}">
      <dgm:prSet/>
      <dgm:spPr/>
      <dgm:t>
        <a:bodyPr/>
        <a:lstStyle/>
        <a:p>
          <a:r>
            <a:rPr lang="en-US" dirty="0"/>
            <a:t>Terrain Generation</a:t>
          </a:r>
        </a:p>
      </dgm:t>
    </dgm:pt>
    <dgm:pt modelId="{E484CAC5-F6DA-4A9F-A72A-09B6469B5F9D}" type="parTrans" cxnId="{436E4359-3D17-4885-848B-BB6D4D5A52FD}">
      <dgm:prSet/>
      <dgm:spPr/>
      <dgm:t>
        <a:bodyPr/>
        <a:lstStyle/>
        <a:p>
          <a:endParaRPr lang="en-US"/>
        </a:p>
      </dgm:t>
    </dgm:pt>
    <dgm:pt modelId="{C24603E3-4163-4E55-9B65-FD42976BB6DD}" type="sibTrans" cxnId="{436E4359-3D17-4885-848B-BB6D4D5A52FD}">
      <dgm:prSet/>
      <dgm:spPr/>
      <dgm:t>
        <a:bodyPr/>
        <a:lstStyle/>
        <a:p>
          <a:endParaRPr lang="en-US"/>
        </a:p>
      </dgm:t>
    </dgm:pt>
    <dgm:pt modelId="{0CF3FDD5-80E4-4CC9-B206-77E49EDDD3E9}">
      <dgm:prSet/>
      <dgm:spPr/>
      <dgm:t>
        <a:bodyPr/>
        <a:lstStyle/>
        <a:p>
          <a:r>
            <a:rPr lang="en-US" dirty="0"/>
            <a:t>Level of Detail</a:t>
          </a:r>
        </a:p>
      </dgm:t>
    </dgm:pt>
    <dgm:pt modelId="{1726F723-BB4B-4E15-AE6B-DD4FC2AE8C4C}" type="parTrans" cxnId="{F262F772-A2D4-4277-BC22-077B20D1AB6E}">
      <dgm:prSet/>
      <dgm:spPr/>
      <dgm:t>
        <a:bodyPr/>
        <a:lstStyle/>
        <a:p>
          <a:endParaRPr lang="en-US"/>
        </a:p>
      </dgm:t>
    </dgm:pt>
    <dgm:pt modelId="{E338C6BB-7DFA-4DBC-A3AD-AD8D5D173B39}" type="sibTrans" cxnId="{F262F772-A2D4-4277-BC22-077B20D1AB6E}">
      <dgm:prSet/>
      <dgm:spPr/>
      <dgm:t>
        <a:bodyPr/>
        <a:lstStyle/>
        <a:p>
          <a:endParaRPr lang="en-US"/>
        </a:p>
      </dgm:t>
    </dgm:pt>
    <dgm:pt modelId="{14487892-211F-4C28-BF6D-A3655A26F7A3}">
      <dgm:prSet/>
      <dgm:spPr/>
      <dgm:t>
        <a:bodyPr/>
        <a:lstStyle/>
        <a:p>
          <a:r>
            <a:rPr lang="en-US"/>
            <a:t>Atmospheric Rendering</a:t>
          </a:r>
          <a:endParaRPr lang="en-US" dirty="0"/>
        </a:p>
      </dgm:t>
    </dgm:pt>
    <dgm:pt modelId="{9B7D5403-38AA-4B2C-9DCB-9968E596DA2B}" type="parTrans" cxnId="{D1EBBD6E-4BCE-4745-BAFA-B0913F27EE71}">
      <dgm:prSet/>
      <dgm:spPr/>
      <dgm:t>
        <a:bodyPr/>
        <a:lstStyle/>
        <a:p>
          <a:endParaRPr lang="en-GB"/>
        </a:p>
      </dgm:t>
    </dgm:pt>
    <dgm:pt modelId="{154F5CC0-7864-463C-B16D-848D9975B2DC}" type="sibTrans" cxnId="{D1EBBD6E-4BCE-4745-BAFA-B0913F27EE71}">
      <dgm:prSet/>
      <dgm:spPr/>
      <dgm:t>
        <a:bodyPr/>
        <a:lstStyle/>
        <a:p>
          <a:endParaRPr lang="en-GB"/>
        </a:p>
      </dgm:t>
    </dgm:pt>
    <dgm:pt modelId="{5E3FE9F8-53BC-4076-A2AA-91EC021D8764}" type="pres">
      <dgm:prSet presAssocID="{F4D9BF16-4D54-4ED1-83B8-038B3E1FCE3D}" presName="linear" presStyleCnt="0">
        <dgm:presLayoutVars>
          <dgm:animLvl val="lvl"/>
          <dgm:resizeHandles val="exact"/>
        </dgm:presLayoutVars>
      </dgm:prSet>
      <dgm:spPr/>
    </dgm:pt>
    <dgm:pt modelId="{C595B165-1BD4-480B-BD3D-3F847777834B}" type="pres">
      <dgm:prSet presAssocID="{D3F143F4-81BD-4971-91B1-F5F59A663BE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8D341A-09C0-4EF3-82C0-26FA5CA11674}" type="pres">
      <dgm:prSet presAssocID="{40C59C59-CEB8-4DE0-BAEC-28C684D669ED}" presName="spacer" presStyleCnt="0"/>
      <dgm:spPr/>
    </dgm:pt>
    <dgm:pt modelId="{389A1D81-744B-4720-849C-6B8950F2A406}" type="pres">
      <dgm:prSet presAssocID="{578CF56B-9B99-46A2-845D-139FB4602E7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55326F6-6D3F-41EE-A96D-A87492B003B5}" type="pres">
      <dgm:prSet presAssocID="{C24603E3-4163-4E55-9B65-FD42976BB6DD}" presName="spacer" presStyleCnt="0"/>
      <dgm:spPr/>
    </dgm:pt>
    <dgm:pt modelId="{76FD1899-D9E5-4A9B-A102-2A91D7D305EE}" type="pres">
      <dgm:prSet presAssocID="{14487892-211F-4C28-BF6D-A3655A26F7A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76A6B74-E5A4-4363-A149-DA28B1E35A90}" type="pres">
      <dgm:prSet presAssocID="{154F5CC0-7864-463C-B16D-848D9975B2DC}" presName="spacer" presStyleCnt="0"/>
      <dgm:spPr/>
    </dgm:pt>
    <dgm:pt modelId="{5A3A60D2-0241-4F0B-AEB8-1D107B92B147}" type="pres">
      <dgm:prSet presAssocID="{0CF3FDD5-80E4-4CC9-B206-77E49EDDD3E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E82DE36-76C0-4ED8-A47D-92FB7A023492}" srcId="{F4D9BF16-4D54-4ED1-83B8-038B3E1FCE3D}" destId="{D3F143F4-81BD-4971-91B1-F5F59A663BEC}" srcOrd="0" destOrd="0" parTransId="{B8B08474-E471-4E67-AFC1-71B45F011423}" sibTransId="{40C59C59-CEB8-4DE0-BAEC-28C684D669ED}"/>
    <dgm:cxn modelId="{F4B03238-40F6-4568-B72A-8E0C281631B9}" type="presOf" srcId="{578CF56B-9B99-46A2-845D-139FB4602E77}" destId="{389A1D81-744B-4720-849C-6B8950F2A406}" srcOrd="0" destOrd="0" presId="urn:microsoft.com/office/officeart/2005/8/layout/vList2"/>
    <dgm:cxn modelId="{368BC63E-3722-40BD-9640-1E049205091A}" type="presOf" srcId="{D3F143F4-81BD-4971-91B1-F5F59A663BEC}" destId="{C595B165-1BD4-480B-BD3D-3F847777834B}" srcOrd="0" destOrd="0" presId="urn:microsoft.com/office/officeart/2005/8/layout/vList2"/>
    <dgm:cxn modelId="{D1EBBD6E-4BCE-4745-BAFA-B0913F27EE71}" srcId="{F4D9BF16-4D54-4ED1-83B8-038B3E1FCE3D}" destId="{14487892-211F-4C28-BF6D-A3655A26F7A3}" srcOrd="2" destOrd="0" parTransId="{9B7D5403-38AA-4B2C-9DCB-9968E596DA2B}" sibTransId="{154F5CC0-7864-463C-B16D-848D9975B2DC}"/>
    <dgm:cxn modelId="{F262F772-A2D4-4277-BC22-077B20D1AB6E}" srcId="{F4D9BF16-4D54-4ED1-83B8-038B3E1FCE3D}" destId="{0CF3FDD5-80E4-4CC9-B206-77E49EDDD3E9}" srcOrd="3" destOrd="0" parTransId="{1726F723-BB4B-4E15-AE6B-DD4FC2AE8C4C}" sibTransId="{E338C6BB-7DFA-4DBC-A3AD-AD8D5D173B39}"/>
    <dgm:cxn modelId="{436E4359-3D17-4885-848B-BB6D4D5A52FD}" srcId="{F4D9BF16-4D54-4ED1-83B8-038B3E1FCE3D}" destId="{578CF56B-9B99-46A2-845D-139FB4602E77}" srcOrd="1" destOrd="0" parTransId="{E484CAC5-F6DA-4A9F-A72A-09B6469B5F9D}" sibTransId="{C24603E3-4163-4E55-9B65-FD42976BB6DD}"/>
    <dgm:cxn modelId="{67B7AED3-2CD7-4781-9CC7-DA581081C043}" type="presOf" srcId="{0CF3FDD5-80E4-4CC9-B206-77E49EDDD3E9}" destId="{5A3A60D2-0241-4F0B-AEB8-1D107B92B147}" srcOrd="0" destOrd="0" presId="urn:microsoft.com/office/officeart/2005/8/layout/vList2"/>
    <dgm:cxn modelId="{31782BE1-B551-429B-BB16-8423327829DB}" type="presOf" srcId="{F4D9BF16-4D54-4ED1-83B8-038B3E1FCE3D}" destId="{5E3FE9F8-53BC-4076-A2AA-91EC021D8764}" srcOrd="0" destOrd="0" presId="urn:microsoft.com/office/officeart/2005/8/layout/vList2"/>
    <dgm:cxn modelId="{93340BF3-F32C-41A8-8E6F-725672D954F7}" type="presOf" srcId="{14487892-211F-4C28-BF6D-A3655A26F7A3}" destId="{76FD1899-D9E5-4A9B-A102-2A91D7D305EE}" srcOrd="0" destOrd="0" presId="urn:microsoft.com/office/officeart/2005/8/layout/vList2"/>
    <dgm:cxn modelId="{AF4D4577-11F7-4B67-9FCC-D72B40E83771}" type="presParOf" srcId="{5E3FE9F8-53BC-4076-A2AA-91EC021D8764}" destId="{C595B165-1BD4-480B-BD3D-3F847777834B}" srcOrd="0" destOrd="0" presId="urn:microsoft.com/office/officeart/2005/8/layout/vList2"/>
    <dgm:cxn modelId="{23215853-9518-47A4-9C0C-8F9186A58A07}" type="presParOf" srcId="{5E3FE9F8-53BC-4076-A2AA-91EC021D8764}" destId="{E38D341A-09C0-4EF3-82C0-26FA5CA11674}" srcOrd="1" destOrd="0" presId="urn:microsoft.com/office/officeart/2005/8/layout/vList2"/>
    <dgm:cxn modelId="{E000CD17-C53D-44C4-AE8B-97F811198749}" type="presParOf" srcId="{5E3FE9F8-53BC-4076-A2AA-91EC021D8764}" destId="{389A1D81-744B-4720-849C-6B8950F2A406}" srcOrd="2" destOrd="0" presId="urn:microsoft.com/office/officeart/2005/8/layout/vList2"/>
    <dgm:cxn modelId="{386C6D7F-0219-4172-8D64-67B451D5AF96}" type="presParOf" srcId="{5E3FE9F8-53BC-4076-A2AA-91EC021D8764}" destId="{655326F6-6D3F-41EE-A96D-A87492B003B5}" srcOrd="3" destOrd="0" presId="urn:microsoft.com/office/officeart/2005/8/layout/vList2"/>
    <dgm:cxn modelId="{30923A21-3CF8-44FB-AC6B-9F80BF364A76}" type="presParOf" srcId="{5E3FE9F8-53BC-4076-A2AA-91EC021D8764}" destId="{76FD1899-D9E5-4A9B-A102-2A91D7D305EE}" srcOrd="4" destOrd="0" presId="urn:microsoft.com/office/officeart/2005/8/layout/vList2"/>
    <dgm:cxn modelId="{6CB4EA16-EB0E-49BE-85A6-51A9FC08BF9D}" type="presParOf" srcId="{5E3FE9F8-53BC-4076-A2AA-91EC021D8764}" destId="{B76A6B74-E5A4-4363-A149-DA28B1E35A90}" srcOrd="5" destOrd="0" presId="urn:microsoft.com/office/officeart/2005/8/layout/vList2"/>
    <dgm:cxn modelId="{1CD5E37F-ECD0-46D1-86D9-743777A3392F}" type="presParOf" srcId="{5E3FE9F8-53BC-4076-A2AA-91EC021D8764}" destId="{5A3A60D2-0241-4F0B-AEB8-1D107B92B14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5B165-1BD4-480B-BD3D-3F847777834B}">
      <dsp:nvSpPr>
        <dsp:cNvPr id="0" name=""/>
        <dsp:cNvSpPr/>
      </dsp:nvSpPr>
      <dsp:spPr>
        <a:xfrm>
          <a:off x="0" y="425965"/>
          <a:ext cx="6373813" cy="11231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Mesh Generation</a:t>
          </a:r>
        </a:p>
      </dsp:txBody>
      <dsp:txXfrm>
        <a:off x="54830" y="480795"/>
        <a:ext cx="6264153" cy="1013539"/>
      </dsp:txXfrm>
    </dsp:sp>
    <dsp:sp modelId="{389A1D81-744B-4720-849C-6B8950F2A406}">
      <dsp:nvSpPr>
        <dsp:cNvPr id="0" name=""/>
        <dsp:cNvSpPr/>
      </dsp:nvSpPr>
      <dsp:spPr>
        <a:xfrm>
          <a:off x="0" y="1687405"/>
          <a:ext cx="6373813" cy="1123199"/>
        </a:xfrm>
        <a:prstGeom prst="roundRect">
          <a:avLst/>
        </a:prstGeom>
        <a:solidFill>
          <a:schemeClr val="accent5">
            <a:hueOff val="120002"/>
            <a:satOff val="2897"/>
            <a:lumOff val="-13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Terrain Generation</a:t>
          </a:r>
        </a:p>
      </dsp:txBody>
      <dsp:txXfrm>
        <a:off x="54830" y="1742235"/>
        <a:ext cx="6264153" cy="1013539"/>
      </dsp:txXfrm>
    </dsp:sp>
    <dsp:sp modelId="{76FD1899-D9E5-4A9B-A102-2A91D7D305EE}">
      <dsp:nvSpPr>
        <dsp:cNvPr id="0" name=""/>
        <dsp:cNvSpPr/>
      </dsp:nvSpPr>
      <dsp:spPr>
        <a:xfrm>
          <a:off x="0" y="2948845"/>
          <a:ext cx="6373813" cy="1123199"/>
        </a:xfrm>
        <a:prstGeom prst="roundRect">
          <a:avLst/>
        </a:prstGeom>
        <a:solidFill>
          <a:schemeClr val="accent5">
            <a:hueOff val="240004"/>
            <a:satOff val="5795"/>
            <a:lumOff val="-279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Atmospheric Rendering</a:t>
          </a:r>
          <a:endParaRPr lang="en-US" sz="4800" kern="1200" dirty="0"/>
        </a:p>
      </dsp:txBody>
      <dsp:txXfrm>
        <a:off x="54830" y="3003675"/>
        <a:ext cx="6264153" cy="1013539"/>
      </dsp:txXfrm>
    </dsp:sp>
    <dsp:sp modelId="{5A3A60D2-0241-4F0B-AEB8-1D107B92B147}">
      <dsp:nvSpPr>
        <dsp:cNvPr id="0" name=""/>
        <dsp:cNvSpPr/>
      </dsp:nvSpPr>
      <dsp:spPr>
        <a:xfrm>
          <a:off x="0" y="4210285"/>
          <a:ext cx="6373813" cy="1123199"/>
        </a:xfrm>
        <a:prstGeom prst="round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Level of Detail</a:t>
          </a:r>
        </a:p>
      </dsp:txBody>
      <dsp:txXfrm>
        <a:off x="54830" y="4265115"/>
        <a:ext cx="6264153" cy="1013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Welcome to my presentation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Say name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basic workflow of this compute shader can be seen on screen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next area that was implemented was the terrain generation system, as this is a core component of this shader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Within research the autobiomes paper by </a:t>
            </a:r>
            <a:r>
              <a:rPr lang="en-GB" dirty="0" err="1"/>
              <a:t>fischer</a:t>
            </a:r>
            <a:r>
              <a:rPr lang="en-GB" dirty="0"/>
              <a:t> et al. was the core inspiration for the system that I wanted to create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paper detailed a way to create biomes in terrain, to add more variety to regular noise terrain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 you can see on this workflow diagram: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shader takes in the biome data, and the planet data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 generates a unit sphere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Then, based off the biome, add noise to the vertex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biomes as you can see are a core component of the terrain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was decided that this could be precomputed, as it was theorised that it would be to slow for runtime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was then stored in the </a:t>
            </a:r>
            <a:r>
              <a:rPr lang="en-GB" dirty="0" err="1"/>
              <a:t>BiomeMap</a:t>
            </a:r>
            <a:r>
              <a:rPr lang="en-GB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biome data, inspired by autobiomes, was calculated in the order as shown above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First the user inputs the biome data, this is stored in </a:t>
            </a:r>
            <a:r>
              <a:rPr lang="en-GB" dirty="0" err="1"/>
              <a:t>scriptabels</a:t>
            </a:r>
            <a:r>
              <a:rPr lang="en-GB" dirty="0"/>
              <a:t> objects and are easily customisable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data is then sent to the </a:t>
            </a:r>
            <a:r>
              <a:rPr lang="en-GB" dirty="0" err="1"/>
              <a:t>biomeGenerator</a:t>
            </a:r>
            <a:r>
              <a:rPr lang="en-GB" dirty="0"/>
              <a:t> class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Weather simulations are then done and the biomes are </a:t>
            </a:r>
            <a:r>
              <a:rPr lang="en-GB" dirty="0" err="1"/>
              <a:t>claisified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7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weather simulations consist of 3 main steps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Temperature simulation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Diagram to the right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Uses the distance to the pole of the planet, and its relative altitude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These values are multiplied by a user defined modifier to prefer either the altitude or the distance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values are then combined and averaged to offer a 0-1 temp value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Wind simulation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iteration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 err="1"/>
              <a:t>Attemped</a:t>
            </a:r>
            <a:r>
              <a:rPr lang="en-GB" dirty="0"/>
              <a:t> a fluid dynamics wind simulation, as stated in the paper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Is the graph to the left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Randomly generated wind origin points </a:t>
            </a:r>
            <a:r>
              <a:rPr lang="en-GB" dirty="0" err="1"/>
              <a:t>aross</a:t>
            </a:r>
            <a:r>
              <a:rPr lang="en-GB" dirty="0"/>
              <a:t> a map,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These points would then </a:t>
            </a:r>
            <a:r>
              <a:rPr lang="en-GB" dirty="0" err="1"/>
              <a:t>propgate</a:t>
            </a:r>
            <a:r>
              <a:rPr lang="en-GB" dirty="0"/>
              <a:t> across the surface, simulating wind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Although realistic was difficult to implement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Wind values were exponential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Issues with distribution and performance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This method scrapped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iteration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Much Simpler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Used a simplex noise function to generate sudo random values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Not realistic but would work for biome distinction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Much more efficient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Moisture simulation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Used as the way to define the biomes in auto biomes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Originally planned to use a similar approach to the wind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Using the wind data to diffuse and spread moisture, using the temperature values as well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Instead a calculation was done, the colder and higher the wind, the higher the </a:t>
            </a:r>
            <a:r>
              <a:rPr lang="en-GB" dirty="0" err="1"/>
              <a:t>moiseter</a:t>
            </a:r>
            <a:r>
              <a:rPr lang="en-GB" dirty="0"/>
              <a:t> and vice versa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GB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25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next thing added was the atmosphere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Research was done into existing approaches, as it has been well researched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Came across </a:t>
            </a:r>
            <a:r>
              <a:rPr lang="en-GB" dirty="0" err="1"/>
              <a:t>sebastin</a:t>
            </a:r>
            <a:r>
              <a:rPr lang="en-GB" dirty="0"/>
              <a:t> </a:t>
            </a:r>
            <a:r>
              <a:rPr lang="en-GB" dirty="0" err="1"/>
              <a:t>lagues</a:t>
            </a:r>
            <a:r>
              <a:rPr lang="en-GB" dirty="0"/>
              <a:t> </a:t>
            </a:r>
            <a:r>
              <a:rPr lang="en-GB" dirty="0" err="1"/>
              <a:t>implemtation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Complete unity </a:t>
            </a:r>
            <a:r>
              <a:rPr lang="en-GB" dirty="0" err="1"/>
              <a:t>implmentaion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Identical to the methods </a:t>
            </a:r>
            <a:r>
              <a:rPr lang="en-GB" dirty="0" err="1"/>
              <a:t>decirbed</a:t>
            </a:r>
            <a:r>
              <a:rPr lang="en-GB" dirty="0"/>
              <a:t> by Schafhitzel and </a:t>
            </a:r>
            <a:r>
              <a:rPr lang="en-GB" dirty="0" err="1"/>
              <a:t>elek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Took his implementation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Issues arose unfortunately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Had to be converted into unit URP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Lots of tweaks had to be made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34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By far the most difficult component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Unfortnatley</a:t>
            </a:r>
            <a:r>
              <a:rPr lang="en-GB" dirty="0"/>
              <a:t> was not implemented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First attempts was geometric clipmapping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Used the concepts behind texture </a:t>
            </a:r>
            <a:r>
              <a:rPr lang="en-GB" dirty="0" err="1"/>
              <a:t>clipmaps</a:t>
            </a:r>
            <a:r>
              <a:rPr lang="en-GB" dirty="0"/>
              <a:t> and applied them to mesh’s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Generated the terrain around the player, and lowered the resolution the further out the camera was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Desinged</a:t>
            </a:r>
            <a:r>
              <a:rPr lang="en-GB" dirty="0"/>
              <a:t> for heightmaps, but could be reworked for procedural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Promising, but had issues integrating it with unity’s mesh system, had to be simplified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second </a:t>
            </a:r>
            <a:r>
              <a:rPr lang="en-GB" dirty="0" err="1"/>
              <a:t>attemps</a:t>
            </a:r>
            <a:r>
              <a:rPr lang="en-GB" dirty="0"/>
              <a:t> was similar, but a lot more simple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Simply generated the mesh around the player, then made </a:t>
            </a:r>
            <a:r>
              <a:rPr lang="en-GB" dirty="0" err="1"/>
              <a:t>consentric</a:t>
            </a:r>
            <a:r>
              <a:rPr lang="en-GB" dirty="0"/>
              <a:t> </a:t>
            </a:r>
            <a:r>
              <a:rPr lang="en-GB" dirty="0" err="1"/>
              <a:t>boreders</a:t>
            </a:r>
            <a:r>
              <a:rPr lang="en-GB" dirty="0"/>
              <a:t> at lower resolution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Is the approach seen on screen now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higher the </a:t>
            </a:r>
            <a:r>
              <a:rPr lang="en-GB" dirty="0" err="1"/>
              <a:t>lod</a:t>
            </a:r>
            <a:r>
              <a:rPr lang="en-GB" dirty="0"/>
              <a:t>, the higher the resolution of the mesh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Would also </a:t>
            </a:r>
            <a:r>
              <a:rPr lang="en-GB" dirty="0" err="1"/>
              <a:t>elimineate</a:t>
            </a:r>
            <a:r>
              <a:rPr lang="en-GB" dirty="0"/>
              <a:t> the outer </a:t>
            </a:r>
            <a:r>
              <a:rPr lang="en-GB" dirty="0" err="1"/>
              <a:t>boreder</a:t>
            </a:r>
            <a:r>
              <a:rPr lang="en-GB" dirty="0"/>
              <a:t> after a point to lower </a:t>
            </a:r>
            <a:r>
              <a:rPr lang="en-GB" dirty="0" err="1"/>
              <a:t>vertice</a:t>
            </a:r>
            <a:r>
              <a:rPr lang="en-GB" dirty="0"/>
              <a:t> count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Issues </a:t>
            </a:r>
            <a:r>
              <a:rPr lang="en-GB" dirty="0" err="1"/>
              <a:t>unfortuabtley</a:t>
            </a:r>
            <a:r>
              <a:rPr lang="en-GB" dirty="0"/>
              <a:t> arose in </a:t>
            </a:r>
            <a:r>
              <a:rPr lang="en-GB" dirty="0" err="1"/>
              <a:t>implmentaion</a:t>
            </a: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 err="1"/>
              <a:t>Calculatuing</a:t>
            </a:r>
            <a:r>
              <a:rPr lang="en-GB" dirty="0"/>
              <a:t> the border offset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Correct location of mesh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Had to be scrapped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17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section features a video demonstration of both how the package works within unity, and quick look at how the end product looks within the provided executable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49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section details the evaluation that was done into the major components of this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include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mesh’s quality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performance of the mesh generation process, and factors that may effect it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Ther</a:t>
            </a:r>
            <a:r>
              <a:rPr lang="en-US" dirty="0"/>
              <a:t> performance of the biome system, both </a:t>
            </a:r>
            <a:r>
              <a:rPr lang="en-US" dirty="0" err="1"/>
              <a:t>effiecny</a:t>
            </a:r>
            <a:r>
              <a:rPr lang="en-US" dirty="0"/>
              <a:t> and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 overall evaluation if I have reached the goals I set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/>
              <a:t>to accomplish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98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area that was investigated was the </a:t>
            </a:r>
            <a:r>
              <a:rPr lang="en-GB" dirty="0" err="1"/>
              <a:t>perfomacne</a:t>
            </a:r>
            <a:r>
              <a:rPr lang="en-GB" dirty="0"/>
              <a:t> of the mesh generator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Important because it runs every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Needed to see the point at which it becomes unplayable (24fps), and see its memory </a:t>
            </a:r>
            <a:r>
              <a:rPr lang="en-GB" dirty="0" err="1"/>
              <a:t>useage</a:t>
            </a:r>
            <a:r>
              <a:rPr lang="en-GB" dirty="0"/>
              <a:t> (pcs average 8gb ram)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Memory </a:t>
            </a:r>
            <a:r>
              <a:rPr lang="en-GB" dirty="0" err="1"/>
              <a:t>useage</a:t>
            </a:r>
            <a:r>
              <a:rPr lang="en-GB" dirty="0"/>
              <a:t> was tested first using the unity profiler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AS seen on the graph, this process is not very memory efficient,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Lowest resolution tested used more than 4gb ram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Follows a linear trend from there,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Predicited</a:t>
            </a:r>
            <a:r>
              <a:rPr lang="en-GB" dirty="0"/>
              <a:t> to exceed 8gb of </a:t>
            </a:r>
            <a:r>
              <a:rPr lang="en-GB" dirty="0" err="1"/>
              <a:t>useage</a:t>
            </a:r>
            <a:r>
              <a:rPr lang="en-GB" dirty="0"/>
              <a:t> after a resolution of 170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FPS was then tested also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Frame rate was very high at lower resolution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Also followed a linear trend downwards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Reached </a:t>
            </a:r>
            <a:r>
              <a:rPr lang="en-GB" dirty="0" err="1"/>
              <a:t>unpkayabel</a:t>
            </a:r>
            <a:r>
              <a:rPr lang="en-GB" dirty="0"/>
              <a:t> at around 115 resolution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Both these factors highlighted the need for an LOD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LOD would limit the geometry and number of vertices\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Increseing</a:t>
            </a:r>
            <a:r>
              <a:rPr lang="en-GB" dirty="0"/>
              <a:t> fps and </a:t>
            </a:r>
            <a:r>
              <a:rPr lang="en-GB" dirty="0" err="1"/>
              <a:t>decreaing</a:t>
            </a:r>
            <a:r>
              <a:rPr lang="en-GB" dirty="0"/>
              <a:t> ram usage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932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One </a:t>
            </a:r>
            <a:r>
              <a:rPr lang="en-GB" dirty="0" err="1"/>
              <a:t>additiaol</a:t>
            </a:r>
            <a:r>
              <a:rPr lang="en-GB" dirty="0"/>
              <a:t> test was done on the mesh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To see if unity had issues with meshes of increasing sizes, the </a:t>
            </a:r>
            <a:r>
              <a:rPr lang="en-GB" dirty="0" err="1"/>
              <a:t>raius</a:t>
            </a:r>
            <a:r>
              <a:rPr lang="en-GB" dirty="0"/>
              <a:t> was increased to see if that was a factor </a:t>
            </a:r>
            <a:r>
              <a:rPr lang="en-GB" dirty="0" err="1"/>
              <a:t>oin</a:t>
            </a:r>
            <a:r>
              <a:rPr lang="en-GB" dirty="0"/>
              <a:t> fps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Although the graph shows an </a:t>
            </a:r>
            <a:r>
              <a:rPr lang="en-GB" dirty="0" err="1"/>
              <a:t>upawards</a:t>
            </a:r>
            <a:r>
              <a:rPr lang="en-GB" dirty="0"/>
              <a:t> trend, it is still within margin of error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Was concluded there was not correlation and the </a:t>
            </a:r>
            <a:r>
              <a:rPr lang="en-GB" dirty="0" err="1"/>
              <a:t>radisu</a:t>
            </a:r>
            <a:r>
              <a:rPr lang="en-GB" dirty="0"/>
              <a:t> had no effect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436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visual evaluation was then conducted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An inspection of how the mesh deforms, as well as the vertex distribution was done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As you can see vertex </a:t>
            </a:r>
            <a:r>
              <a:rPr lang="en-GB" dirty="0" err="1"/>
              <a:t>distrobutoin</a:t>
            </a:r>
            <a:r>
              <a:rPr lang="en-GB" dirty="0"/>
              <a:t>  is very good, and is consistent and </a:t>
            </a:r>
            <a:r>
              <a:rPr lang="en-GB" dirty="0" err="1"/>
              <a:t>unifor</a:t>
            </a:r>
            <a:r>
              <a:rPr lang="en-GB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Mesh </a:t>
            </a:r>
            <a:r>
              <a:rPr lang="en-GB" dirty="0" err="1"/>
              <a:t>defomation</a:t>
            </a:r>
            <a:r>
              <a:rPr lang="en-GB" dirty="0"/>
              <a:t> is also good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 seams </a:t>
            </a:r>
            <a:r>
              <a:rPr lang="en-GB" dirty="0" err="1"/>
              <a:t>alogn</a:t>
            </a:r>
            <a:r>
              <a:rPr lang="en-GB" dirty="0"/>
              <a:t> the different </a:t>
            </a:r>
            <a:r>
              <a:rPr lang="en-GB" dirty="0" err="1"/>
              <a:t>resoltuon</a:t>
            </a:r>
            <a:r>
              <a:rPr lang="en-GB" dirty="0"/>
              <a:t> faces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Even when different </a:t>
            </a:r>
            <a:r>
              <a:rPr lang="en-GB" dirty="0" err="1"/>
              <a:t>hieghts</a:t>
            </a:r>
            <a:r>
              <a:rPr lang="en-GB" dirty="0"/>
              <a:t> meet, the resolution and vertices are consistent and there are no breaks in the mesh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40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about all the topics for today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Context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What the project is and where it stands within research and the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Why is this thing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Brief summary of the areas that were researched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Information on what was design and implemented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Discuss the making of the actual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Product demo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Show-off a demonstration of the package and the application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Talk about how the product ended up working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Show some graphs and close ups of the product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Conclusion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What could be done better, what has been </a:t>
            </a:r>
            <a:r>
              <a:rPr lang="en-GB" dirty="0" err="1"/>
              <a:t>learened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98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Another major factor that would increase how long it would take to generate was the biome 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Large process, needed to justify to making in execute before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 can be seen, it is an exponential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099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Look at the visuals was </a:t>
            </a:r>
            <a:r>
              <a:rPr lang="en-GB" dirty="0" err="1"/>
              <a:t>requreid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Evaluate the generated terrain, at varying resolutions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the resolution, the more terrain features are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 seen at the </a:t>
            </a:r>
            <a:r>
              <a:rPr lang="en-GB" dirty="0" err="1"/>
              <a:t>beining</a:t>
            </a:r>
            <a:r>
              <a:rPr lang="en-GB" dirty="0"/>
              <a:t> of the </a:t>
            </a:r>
            <a:r>
              <a:rPr lang="en-GB" dirty="0" err="1"/>
              <a:t>presntation</a:t>
            </a:r>
            <a:r>
              <a:rPr lang="en-GB" dirty="0"/>
              <a:t>, similar to how the terrain looks in elite dangerous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008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affect of </a:t>
            </a:r>
            <a:r>
              <a:rPr lang="en-GB" dirty="0" err="1"/>
              <a:t>bioems</a:t>
            </a:r>
            <a:r>
              <a:rPr lang="en-GB" dirty="0"/>
              <a:t> was then </a:t>
            </a:r>
            <a:r>
              <a:rPr lang="en-GB" dirty="0" err="1"/>
              <a:t>anylsed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Descibre</a:t>
            </a:r>
            <a:r>
              <a:rPr lang="en-GB" dirty="0"/>
              <a:t> how each time a biome is added, it adds further refinement and </a:t>
            </a:r>
            <a:r>
              <a:rPr lang="en-GB" dirty="0" err="1"/>
              <a:t>variatoipn</a:t>
            </a:r>
            <a:r>
              <a:rPr lang="en-GB" dirty="0"/>
              <a:t> to the terrain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275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Skills learned, and successes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LOD is definitely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Big refinement to biomes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Convert to a no completely procedural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3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9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71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57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8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start I'm going to discuss the context of this project within research and where it lies within the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trend of procedural generation has been increasing in games within recent years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Specifically, within the sci-fi genre, with the use of procedurally generated planets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games feature this as a </a:t>
            </a:r>
            <a:r>
              <a:rPr lang="en-US" dirty="0" err="1"/>
              <a:t>suplemnatary</a:t>
            </a:r>
            <a:r>
              <a:rPr lang="en-US" dirty="0"/>
              <a:t> feature (space engineers, elite </a:t>
            </a:r>
            <a:r>
              <a:rPr lang="en-US" dirty="0" err="1"/>
              <a:t>dangereous</a:t>
            </a:r>
            <a:r>
              <a:rPr lang="en-US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games feature this as a main game play feature (no mans sky)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PCG allows for developers to quickly and </a:t>
            </a:r>
            <a:r>
              <a:rPr lang="en-US" dirty="0" err="1"/>
              <a:t>easisly</a:t>
            </a:r>
            <a:r>
              <a:rPr lang="en-US" dirty="0"/>
              <a:t> generate game worlds, and spend more time on developing gameplay mechanics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Some problems with these implemented approaches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Inaccessible to other developers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to a realistic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Aims and objectives of this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Wanted to create a system that was easy and accessible for developers to use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Create realistic scaled planets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4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covering the research as I did in my last presentation, I'm just going to do a brief summary a refresher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Will go into more detail on some sections when talking about their design and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topics of research were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Mesh generation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How to generate the actual mesh of the planet for the terrain to go on to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How to generate the </a:t>
            </a:r>
            <a:r>
              <a:rPr lang="en-US" dirty="0" err="1"/>
              <a:t>verticeis</a:t>
            </a:r>
            <a:r>
              <a:rPr lang="en-US" dirty="0"/>
              <a:t> of a sphere, that is well distributed and accurate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Level of detail systems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Find a way to allow for changing the mesh’s </a:t>
            </a:r>
            <a:r>
              <a:rPr lang="en-US" dirty="0" err="1"/>
              <a:t>detatil</a:t>
            </a:r>
            <a:r>
              <a:rPr lang="en-US" dirty="0"/>
              <a:t> and resolution depending on the camera’s location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Crucial for the scale that is being targeted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Floating point precision errors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 issues that arise when floats becomes so large that they do not have enough decimal precision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Find ways to fix / alleviate these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Procedural terrain generation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How to turn the mesh into something that resembles terrain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Includes: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Noise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Heightmaps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Etc.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Atmospheric rendering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How to create a simulated atmosphere for the planets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Another layer of realism and immersion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Rayleigh and </a:t>
            </a:r>
            <a:r>
              <a:rPr lang="en-US" dirty="0" err="1"/>
              <a:t>mei</a:t>
            </a:r>
            <a:r>
              <a:rPr lang="en-US" dirty="0"/>
              <a:t> scattering methods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1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section will talk about each of the components that was created, and how they were designed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Design philosophy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Took a very iterative approach, so many great theorists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approach was tried and tested for its effectiveness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was repeated until an ideal method was found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 a user friendly approach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Use of unity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 err="1"/>
              <a:t>Acceible</a:t>
            </a:r>
            <a:endParaRPr lang="en-US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Scriptable </a:t>
            </a:r>
            <a:r>
              <a:rPr lang="en-US" dirty="0" err="1"/>
              <a:t>obejects</a:t>
            </a:r>
            <a:r>
              <a:rPr lang="en-US" dirty="0"/>
              <a:t> for the purpose of non-code configuration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96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Here are the 4 main areas of development within this project, these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Mesh generation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generartion</a:t>
            </a:r>
            <a:r>
              <a:rPr lang="en-GB" dirty="0"/>
              <a:t> of the sphere mesh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Terrain generation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Creating the distinct biomes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Morphing the mesh to create terrain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Atmospheric rendering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Create the atmosphere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Level of detail systems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Increase/Decrease the mesh resolution for performance and quality reasons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8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first area that was implemented was the mesh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Is the core of the design, everything but the atmosphere is built on top of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Two main methods to choose from based off of research, normalised cube and </a:t>
            </a:r>
            <a:r>
              <a:rPr lang="en-GB" dirty="0" err="1"/>
              <a:t>sperified</a:t>
            </a:r>
            <a:r>
              <a:rPr lang="en-GB" dirty="0"/>
              <a:t> cube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They were compared for </a:t>
            </a:r>
            <a:r>
              <a:rPr lang="en-GB" dirty="0" err="1"/>
              <a:t>effiecy</a:t>
            </a:r>
            <a:r>
              <a:rPr lang="en-GB" dirty="0"/>
              <a:t> and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Normalised cube was chosen for its lack of use of  square root maths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On screen now is a sudo-code algorithm for a </a:t>
            </a:r>
            <a:r>
              <a:rPr lang="en-GB" dirty="0" err="1"/>
              <a:t>noramlised</a:t>
            </a:r>
            <a:r>
              <a:rPr lang="en-GB" dirty="0"/>
              <a:t> cube (inspired by </a:t>
            </a:r>
            <a:r>
              <a:rPr lang="en-GB" dirty="0" err="1"/>
              <a:t>sebasian</a:t>
            </a:r>
            <a:r>
              <a:rPr lang="en-GB" dirty="0"/>
              <a:t> </a:t>
            </a:r>
            <a:r>
              <a:rPr lang="en-GB" dirty="0" err="1"/>
              <a:t>lagues</a:t>
            </a:r>
            <a:r>
              <a:rPr lang="en-GB" dirty="0"/>
              <a:t> work)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12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standalone was good, but requires some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Would always generate the faces you passed into it, the cardinal directions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way to generate only the visible faces was 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iteration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first method involved calculating whether or not the camera was facing the planet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Used the cameras normal to calculate whether or not it fell within some arbitrary threshold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Still depended on the use of the cardinal vectors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Correct face would not always generate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Gaps would occur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iteration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Generated the face relative to the position of the player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Generated the normal for the face generation every frame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Is the diagram on screen now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Would generate the face directly beath the player at full res, and the 4 surrounding faces at a much lower resolution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was much more reliable and looked a lot better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Non of the previous issues would occur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method optimised for LOD as well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Extra notes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Was originally calculated on the </a:t>
            </a:r>
            <a:r>
              <a:rPr lang="en-GB" dirty="0" err="1"/>
              <a:t>cpu</a:t>
            </a:r>
            <a:r>
              <a:rPr lang="en-GB" dirty="0"/>
              <a:t> in an </a:t>
            </a:r>
            <a:r>
              <a:rPr lang="en-GB" dirty="0" err="1"/>
              <a:t>ienumeator</a:t>
            </a:r>
            <a:r>
              <a:rPr lang="en-GB" dirty="0"/>
              <a:t> function over several frames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Moved to a new technology that was learned, compute functions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1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2805" y="2461846"/>
            <a:ext cx="3565524" cy="1452904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Viva Presentation 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72804" y="4047001"/>
            <a:ext cx="3565524" cy="412457"/>
          </a:xfrm>
        </p:spPr>
        <p:txBody>
          <a:bodyPr>
            <a:normAutofit/>
          </a:bodyPr>
          <a:lstStyle/>
          <a:p>
            <a:r>
              <a:rPr lang="en-US" dirty="0"/>
              <a:t>Adam Hurst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18202A-1CAB-E4EC-3A7C-AE62112B0A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452360" cy="6858000"/>
          </a:xfrm>
          <a:prstGeom prst="rect">
            <a:avLst/>
          </a:prstGeom>
          <a:solidFill>
            <a:srgbClr val="303030">
              <a:alpha val="7059"/>
            </a:srgb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Procedural Generation of Realistically Scaled Planets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Terrain Generation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290F5-47EE-6AFB-0E93-A193ED269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2568" y="2083435"/>
            <a:ext cx="2566863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  <a:noFill/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Terrain Generation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AFB731-64EB-723E-36A1-4DB64D2FC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6660" y="2083435"/>
            <a:ext cx="3538679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  <a:noFill/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98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3" y="549275"/>
            <a:ext cx="6371409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Terrain Generation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07B2F9-47D6-535F-ADD2-1E8C0D52C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536" y="4420371"/>
            <a:ext cx="6371409" cy="189549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4D29D3-2400-D8A9-E213-38FC03AB1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1363" y="2632709"/>
            <a:ext cx="2380219" cy="367601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  <a:noFill/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498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Atmospheric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F3809-9E07-7199-1638-DDA172A3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13" y="1952072"/>
            <a:ext cx="8501974" cy="41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10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2563A9-C865-3EE9-F229-2DEE18DA4B01}"/>
              </a:ext>
            </a:extLst>
          </p:cNvPr>
          <p:cNvSpPr/>
          <p:nvPr/>
        </p:nvSpPr>
        <p:spPr>
          <a:xfrm>
            <a:off x="4091883" y="1964585"/>
            <a:ext cx="4008234" cy="4207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Level of Detail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4AF71-FF03-8D26-3F76-269615252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25306"/>
            <a:ext cx="3352800" cy="3686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881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Demonstration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7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FD4E79-97D7-7CF9-2D06-769888811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2CFD6-40B9-541E-061F-33367AC4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3CB68-B659-98A7-6FE7-1D0F9D5A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EC7E6-1B71-4749-6A05-61371853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671D43-BBB3-3B05-C7C0-65FCD9FDAD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Package gen demo here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01F91C8-CABD-9B8C-BDAD-24B19B137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2022-05-22 15-54-25">
            <a:hlinkClick r:id="" action="ppaction://media"/>
            <a:extLst>
              <a:ext uri="{FF2B5EF4-FFF2-40B4-BE49-F238E27FC236}">
                <a16:creationId xmlns:a16="http://schemas.microsoft.com/office/drawing/2014/main" id="{ABB4BBCA-B75C-276D-9665-EB4A4225C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1F7C98C-F418-0604-3227-E7BE67EE4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3211C-6257-980A-78F3-65D6B39E4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CB4D0-C4C4-ACE5-938F-6384B820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D8FEB-7791-6C6A-1C59-921E365B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119412-F6AE-065B-7993-6C4DE5089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Game demo here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66EBCD3-4DA9-341F-A8C8-5527D06C5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2022-05-23 15-09-48_Trim">
            <a:hlinkClick r:id="" action="ppaction://media"/>
            <a:extLst>
              <a:ext uri="{FF2B5EF4-FFF2-40B4-BE49-F238E27FC236}">
                <a16:creationId xmlns:a16="http://schemas.microsoft.com/office/drawing/2014/main" id="{D2E7044A-90DB-B805-19A8-FEF3019609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Mesh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A29BB5-4BED-93C0-1E6D-97A57DBA44C8}"/>
              </a:ext>
            </a:extLst>
          </p:cNvPr>
          <p:cNvGrpSpPr/>
          <p:nvPr/>
        </p:nvGrpSpPr>
        <p:grpSpPr>
          <a:xfrm>
            <a:off x="1187593" y="2379153"/>
            <a:ext cx="9816813" cy="3829362"/>
            <a:chOff x="1231613" y="2373032"/>
            <a:chExt cx="9816813" cy="3829362"/>
          </a:xfrm>
        </p:grpSpPr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3EBC9CB5-0948-5EE6-BDD9-C2437E6B2B3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41608685"/>
                </p:ext>
              </p:extLst>
            </p:nvPr>
          </p:nvGraphicFramePr>
          <p:xfrm>
            <a:off x="6201739" y="2373032"/>
            <a:ext cx="4846687" cy="38293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08955A0C-E82D-6ABD-A5CF-1A16FCE5178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4475659"/>
                </p:ext>
              </p:extLst>
            </p:nvPr>
          </p:nvGraphicFramePr>
          <p:xfrm>
            <a:off x="1231613" y="2373032"/>
            <a:ext cx="4846687" cy="38293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4539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Topics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25C2D0C-89F2-4874-A67D-504E65834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Product Demonstration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Evaluation and Conclusion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0531" t="3105" r="17017" b="55473"/>
          <a:stretch/>
        </p:blipFill>
        <p:spPr>
          <a:xfrm>
            <a:off x="5587746" y="1801299"/>
            <a:ext cx="2153716" cy="2138184"/>
          </a:xfrm>
          <a:custGeom>
            <a:avLst/>
            <a:gdLst/>
            <a:ahLst/>
            <a:cxnLst/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8918575" y="596392"/>
            <a:ext cx="2263776" cy="2263776"/>
          </a:xfrm>
          <a:custGeom>
            <a:avLst/>
            <a:gdLst/>
            <a:ahLst/>
            <a:cxnLst/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73FD8943-49CD-489F-AF30-D186003CB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D1AA9E7-DA6E-4B0E-AFF8-ACA4D7D79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DA334A1-5994-4CBD-AF0E-366DEF3A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9281" r="9281"/>
          <a:stretch/>
        </p:blipFill>
        <p:spPr>
          <a:xfrm>
            <a:off x="9091612" y="3324733"/>
            <a:ext cx="2936876" cy="2936876"/>
          </a:xfrm>
          <a:custGeom>
            <a:avLst/>
            <a:gdLst/>
            <a:ahLst/>
            <a:cxnLst/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Mesh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0E71FA2-1527-8C00-5B69-2DEA1C07D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6696071"/>
              </p:ext>
            </p:extLst>
          </p:nvPr>
        </p:nvGraphicFramePr>
        <p:xfrm>
          <a:off x="2469014" y="2460417"/>
          <a:ext cx="7253972" cy="3829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3815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Mesh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442521-C68F-3120-BE95-9C1C964E474C}"/>
              </a:ext>
            </a:extLst>
          </p:cNvPr>
          <p:cNvGrpSpPr/>
          <p:nvPr/>
        </p:nvGrpSpPr>
        <p:grpSpPr>
          <a:xfrm>
            <a:off x="1906198" y="2615168"/>
            <a:ext cx="8379604" cy="3167604"/>
            <a:chOff x="1967554" y="2388287"/>
            <a:chExt cx="8379604" cy="316760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D1FDAC0-170E-0E02-174D-AE14850BF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554" y="2388287"/>
              <a:ext cx="4149072" cy="3167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8F352D7-D7FF-DF8C-3CDE-06848A1A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5786" y="2388287"/>
              <a:ext cx="4111372" cy="316760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36976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Terrain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9C3F1E7-CA3D-50E5-6FB8-299F45DC27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99012"/>
              </p:ext>
            </p:extLst>
          </p:nvPr>
        </p:nvGraphicFramePr>
        <p:xfrm>
          <a:off x="2469013" y="2482901"/>
          <a:ext cx="7253971" cy="380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5658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Terrain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57345A-8FC6-9D5C-5E3D-80D2D59CC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227" y="2127500"/>
            <a:ext cx="3979545" cy="4476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15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Terrain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8C807-C5FA-4320-EA00-975E747A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79281" y="1012947"/>
            <a:ext cx="3298272" cy="67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0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7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D4099-2544-49B3-9B39-AA68E249F188}"/>
              </a:ext>
            </a:extLst>
          </p:cNvPr>
          <p:cNvSpPr txBox="1"/>
          <p:nvPr/>
        </p:nvSpPr>
        <p:spPr>
          <a:xfrm>
            <a:off x="481557" y="537372"/>
            <a:ext cx="5437188" cy="76781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References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82E665-80D3-4963-8C6C-9670B9AABC7C}"/>
              </a:ext>
            </a:extLst>
          </p:cNvPr>
          <p:cNvSpPr txBox="1"/>
          <p:nvPr/>
        </p:nvSpPr>
        <p:spPr>
          <a:xfrm>
            <a:off x="673430" y="1520825"/>
            <a:ext cx="10967707" cy="4572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D4E24-3213-4EF6-BFE4-11D33724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90283-7BE6-1A4C-5498-8F6A0C7A17F8}"/>
              </a:ext>
            </a:extLst>
          </p:cNvPr>
          <p:cNvSpPr txBox="1"/>
          <p:nvPr/>
        </p:nvSpPr>
        <p:spPr>
          <a:xfrm>
            <a:off x="481557" y="1520825"/>
            <a:ext cx="10527970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armDeveloper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2022. Real-time 3D Art Best Practices: Geometry [online].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armDeveloper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Available from: https://developer.arm.com/documentation/102448/0100/Triangle-and-polygon-usage [Accessed 12 Apr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Becher, M., Krone, M., Reina, G. and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Ertl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T., 2017. Feature-based volumetric terrain generation. In: Proceedings of the 21st ACM SIGGRAPH Symposium on Interactive 3D Graphics and Games [online]. Presented at the I3D ’17: Symposium on Interactive 3D Graphics and Games, San Francisco California: ACM, 1–9. Available from: https://dl.acm.org/doi/10.1145/3023368.3023383 [Accessed 20 Apr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Bonet, R., 2020. Are You Pushing Too Many Vertices to Your GPU? Careful There... [online]. GameDev.net. Available from: https://gamedev.net/tutorials/programming/general-and-gameplay-programming/are-you-pushing-too-many-vertices-to-your-gpu-careful-there-r5411 [Accessed 19 May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Building Worlds in No Man’s Sky Using Math(s), 2017. Available from: https://www.youtube.com/watch?v=C9RyEiEzMiU [Accessed 19 Mar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Cabot, S., 2020. Exploring the Myth: Calculating Square Root is Expensive [online]. DEV Community. Available from: https://dev.to/iamscottcab/exploring-the-myth-calculating-square-root-is-expensive-44ka [Accessed 7 May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Cajaraville, O. S., 2019. Four Ways to Create a Mesh for a Sphere. Medium [online]. Available from: https://medium.com/@oscarsc/four-ways-to-create-a-mesh-for-a-sphere-d7956b825db4 [Accessed 2 Feb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Coding Adventure: Atmosphere, 2020. Available from: https://www.youtube.com/watch?v=DxfEbulyFcY [Accessed 13 May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Coding Adventure: Procedural Moons and Planets, 2020. Available from: https://www.youtube.com/watch?v=lctXaT9pxA0 [Accessed 10 Feb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Elek, O., 2009. Rendering Parametrizable Planetary Atmospheres with Multiple Scattering in Real-Time, 8.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Finkel, R. and Bentley, J. L., 1974. Quad Trees A Data Structure for Retrieval on Composite Keys. [online], 4. Available from: https://www.researchgate.net/publication/220197855_Quad_Trees_A_Data_Structure_for_Retrieval_on_Composite_Keys [Accessed 19 Apr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Fischer, R.,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Dittmann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P., Weller, R. and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Zachmann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G., 2020.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AutoBiomes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procedural generation of multi-biome landscapes. The Visual Computer, 36 (10–12), 2263–2272.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spcAft>
                <a:spcPts val="1000"/>
              </a:spcAft>
            </a:pP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HadΣs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, 2022. Steam Community :: Guide :: Elite Dangerous: Horizons Planet Landing/Exploration [online]. Steam. Available from: https://steamcommunity.com/sharedfiles/filedetails/?id=578825422 [Accessed 22 May 2022].</a:t>
            </a:r>
          </a:p>
          <a:p>
            <a:pPr>
              <a:spcAft>
                <a:spcPts val="1000"/>
              </a:spcAft>
            </a:pPr>
            <a:b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60106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D4099-2544-49B3-9B39-AA68E249F188}"/>
              </a:ext>
            </a:extLst>
          </p:cNvPr>
          <p:cNvSpPr txBox="1"/>
          <p:nvPr/>
        </p:nvSpPr>
        <p:spPr>
          <a:xfrm>
            <a:off x="481557" y="537372"/>
            <a:ext cx="5437188" cy="76781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References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82E665-80D3-4963-8C6C-9670B9AABC7C}"/>
              </a:ext>
            </a:extLst>
          </p:cNvPr>
          <p:cNvSpPr txBox="1"/>
          <p:nvPr/>
        </p:nvSpPr>
        <p:spPr>
          <a:xfrm>
            <a:off x="673430" y="1520825"/>
            <a:ext cx="10967707" cy="4572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D4E24-3213-4EF6-BFE4-11D33724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90283-7BE6-1A4C-5498-8F6A0C7A17F8}"/>
              </a:ext>
            </a:extLst>
          </p:cNvPr>
          <p:cNvSpPr txBox="1"/>
          <p:nvPr/>
        </p:nvSpPr>
        <p:spPr>
          <a:xfrm>
            <a:off x="673430" y="1701800"/>
            <a:ext cx="105279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Heaven, D., 2016. When infinity gets boring: What went wrong with No Man’s Sky [online]. New Scientist. Available from: https://www.newscientist.com/article/2104873-when-infinity-gets-boring-what-went-wrong-with-no-mans-sky/ [Accessed 13 May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Hohl, 2022. How Big Are The Planets In No Man’s Sky? [online].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AllGamers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Available from: https://ag.hyperxgaming.com/article/1805/how-big-are-the-planets-in-no-mans-sky [Accessed 25 Apr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Hoppe, H., 1998. Smooth view-dependent level-of-detail control and its application to terrain rendering. In: Proceedings Visualization ’98 (Cat. No.98CB36276). Presented at the Proceedings Visualization ’98 (Cat. No.98CB36276), 35–42.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Hoppe, H., 2004. Geometry Clipmaps, 8.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Keinert, B.,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Innmann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M.,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Sänger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M. and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Stamminger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M., 2015. Spherical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fibonacci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mapping. ACM Transactions on Graphics, 34 (6), 1–7.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Kumar, J. M., Herger, M. and Dam, R. F., 2022. Bartle’s Player Types for Gamification [online]. The Interaction Design Foundation. Available from: https://www.interaction-design.org/literature/article/bartle-s-player-types-for-gamification [Accessed 25 Apr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Lagae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A., Lefebvre, S., Cook, R., DeRose, T.,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Drettakis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G., Ebert, D. s., Lewis, J. p., Perlin, K. and Zwicker, M., 2010. A Survey of Procedural Noise Functions. Computer Graphics Forum, 29 (8), 2579–2600.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Lee, J., 2015. No Man’s Sky and the Future of Procedural Games [online]. MUO. Available from: https://www.makeuseof.com/tag/no-mans-sky-future-procedural-games/ [Accessed 25 Apr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Logical Increments, 2021. Information About Frame Rate [online]. Logical Increments. Available from: https://logicalincrements.com/articles/framerate [Accessed 19 May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Mega Voxels, 2019. What is a voxel? [online]. Available from: https://www.megavoxels.com/2019/08/what-is-voxel.html [Accessed 4 Mar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Michelic, F., 2019. Real-Time Rendering of Procedurally Generated Planets, 8.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Milne, C., 2019. At the end of a five-month Elite Dangerous expedition, I looked into the Abyss. Rock, Paper, Shotgun [online]. Available from: https://www.rockpapershotgun.com/elite-dangerous-expedition-diary-part-3 [Accessed 19 May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43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D4099-2544-49B3-9B39-AA68E249F188}"/>
              </a:ext>
            </a:extLst>
          </p:cNvPr>
          <p:cNvSpPr txBox="1"/>
          <p:nvPr/>
        </p:nvSpPr>
        <p:spPr>
          <a:xfrm>
            <a:off x="481557" y="537372"/>
            <a:ext cx="5437188" cy="76781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References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82E665-80D3-4963-8C6C-9670B9AABC7C}"/>
              </a:ext>
            </a:extLst>
          </p:cNvPr>
          <p:cNvSpPr txBox="1"/>
          <p:nvPr/>
        </p:nvSpPr>
        <p:spPr>
          <a:xfrm>
            <a:off x="673430" y="1520825"/>
            <a:ext cx="10967707" cy="4572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D4E24-3213-4EF6-BFE4-11D33724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90283-7BE6-1A4C-5498-8F6A0C7A17F8}"/>
              </a:ext>
            </a:extLst>
          </p:cNvPr>
          <p:cNvSpPr txBox="1"/>
          <p:nvPr/>
        </p:nvSpPr>
        <p:spPr>
          <a:xfrm>
            <a:off x="673430" y="1701800"/>
            <a:ext cx="10527970" cy="483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Montgomery, N., 2008. Floating Point error – what, why and how to!! In: [online]. Presented at the PHUSE 2008, PHUSE, 20. Available from: https://www.lexjansen.com/phuse/2008/cs/CS08.pdf [Accessed 25 Apr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b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NASA, 2022. Imagine the Universe! [online]. Available from: https://imagine.gsfc.nasa.gov/features/cosmic/earth_info.html [Accessed 24 Apr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Newman, T. S. and Yi, H., 2006. A survey of the marching cubes algorithm. Computers &amp; Graphics, 30 (5), 854–879.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O’Neil, 2022. A Real-Time Procedural Universe, Part Three: Matters of Scale [online]. Available from: https://www.gamasutra.com/view/feature/131393/a_realtime_procedural_universe_.php [Accessed 4 Feb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Patel, A., 2022a.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Delaunay+Voronoi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a sphere [online]. Available from: https://www.redblobgames.com/x/1842-delaunay-voronoi-sphere/ [Accessed 4 Feb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Patel, A., 2022b. Procedural map generation on a sphere [online]. Available from: https://www.redblobgames.com/x/1843-planet-generation/ [Accessed 4 Feb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Rose, T. and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Bakaoukas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A., 2016. Algorithms and Approaches for Procedural Terrain Generation - A Brief Review of Current Techniques. In: . 1–2.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Savage, M., 2017. Geometry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clipmaps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simple terrain rendering with level of detail - mikejsavage.co.uk [online]. mikejsavage.co.uk. Available from: https://mikejsavage.co.uk/blog/geometry-clipmaps.html [Accessed 12 Apr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Schafhitzel, T., Falk, M. and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Ertl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T., 2007. Real-Time Rendering of Planets with Atmospheres, 8.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Schneider, J., 2006. GPU-Friendly High-Quality Terrain Rendering. Journal of WSCG, 8.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Scratchapixel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2022. Value Noise and Procedural Patterns: Part 1 [online].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Scratchapixel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Available from: https://www.scratchapixel.com//lessons/procedural-generation-virtual-worlds/procedural-patterns-noise-part-1 [Accessed 18 May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Sears, D., 2022. Why are planets round? [online]. Scientific American. Available from: https://www.scientificamerican.com/article/why-are-planets-round/ [Accessed 2 Mar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Shankar, R., 2021. Difference Between float vs double Data Types [Updated] [online]. Hackr.io. Available from: https://hackr.io/blog/float-vs-double [Accessed 18 May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99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D4099-2544-49B3-9B39-AA68E249F188}"/>
              </a:ext>
            </a:extLst>
          </p:cNvPr>
          <p:cNvSpPr txBox="1"/>
          <p:nvPr/>
        </p:nvSpPr>
        <p:spPr>
          <a:xfrm>
            <a:off x="481557" y="537372"/>
            <a:ext cx="5437188" cy="76781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References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82E665-80D3-4963-8C6C-9670B9AABC7C}"/>
              </a:ext>
            </a:extLst>
          </p:cNvPr>
          <p:cNvSpPr txBox="1"/>
          <p:nvPr/>
        </p:nvSpPr>
        <p:spPr>
          <a:xfrm>
            <a:off x="673430" y="1520825"/>
            <a:ext cx="10967707" cy="4572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D4E24-3213-4EF6-BFE4-11D33724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90283-7BE6-1A4C-5498-8F6A0C7A17F8}"/>
              </a:ext>
            </a:extLst>
          </p:cNvPr>
          <p:cNvSpPr txBox="1"/>
          <p:nvPr/>
        </p:nvSpPr>
        <p:spPr>
          <a:xfrm>
            <a:off x="673430" y="1701800"/>
            <a:ext cx="105279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Sin, Z. P. T. and Ng, P. H. F., 2018. Planetary Marching Cubes: A Marching Cubes Algorithm for Spherical Space. In: Proceedings of the 2018 the 2nd International Conference on Video and Image Processing [online]. Presented at the ICVIP 2018: 2018 the 2nd International Conference on Video and Image Processing, Hong Kong Hong Kong: ACM, 89–94. Available from: https://dl.acm.org/doi/10.1145/3301506.3301522 [Accessed 21 Feb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SpaceGamerUK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2017. Frontier Is Missing the Point With Elite: Dangerous ‘The Commanders’ Addition [online]. Game Skinny. Available from: https://www.gameskinny.com/nprjv/frontier-is-missing-the-point-with-elite-dangerous-the-commanders-addition [Accessed 18 May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Stam, J., 2003. Real-Time Fluid Dynamics for Games, 17.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Unite 2013 - Building a new universe in Kerbal Space Program, 2013. Available from: https://www.youtube.com/watch?v=mXTxQko-JH0 [Accessed 10 Feb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Vitacion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R. J. and Liu, L., 2019. Procedural Generation of 3D Planetary-Scale Terrains. In: 2019 IEEE International Conference on Space Mission Challenges for Information Technology (SMC-IT). Presented at the 2019 IEEE International Conference on Space Mission Challenges for Information Technology (SMC-IT), 70–77.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Witman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E., 2022. How much RAM do you need? How to tell and when you should upgrade your computer storage [online]. Business Insider. Available from: https://www.businessinsider.com/how-much-ram-do-i-need [Accessed 19 May 2022].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67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4BC4F-6937-4FA8-A7B9-3D19F31A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794FD3-CE29-C58B-1BFD-40BECDA42A57}"/>
              </a:ext>
            </a:extLst>
          </p:cNvPr>
          <p:cNvGrpSpPr/>
          <p:nvPr/>
        </p:nvGrpSpPr>
        <p:grpSpPr>
          <a:xfrm>
            <a:off x="191086" y="364456"/>
            <a:ext cx="11809828" cy="6129087"/>
            <a:chOff x="191086" y="171715"/>
            <a:chExt cx="11809828" cy="61290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052879-A0E2-4144-9154-ABD137B1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361" r="20361"/>
            <a:stretch/>
          </p:blipFill>
          <p:spPr>
            <a:xfrm>
              <a:off x="191086" y="171715"/>
              <a:ext cx="5813197" cy="6129087"/>
            </a:xfrm>
            <a:prstGeom prst="rect">
              <a:avLst/>
            </a:prstGeom>
          </p:spPr>
        </p:pic>
        <p:pic>
          <p:nvPicPr>
            <p:cNvPr id="3" name="Picture 2" descr="A close-up of a leaf&#10;&#10;Description automatically generated with medium confidence">
              <a:extLst>
                <a:ext uri="{FF2B5EF4-FFF2-40B4-BE49-F238E27FC236}">
                  <a16:creationId xmlns:a16="http://schemas.microsoft.com/office/drawing/2014/main" id="{56DA87B1-E908-59D9-C56D-222925AA5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141"/>
            <a:stretch/>
          </p:blipFill>
          <p:spPr>
            <a:xfrm>
              <a:off x="6004283" y="171715"/>
              <a:ext cx="5996631" cy="6129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26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1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2C478-E960-40A0-B3D6-330BBBA51A63}"/>
              </a:ext>
            </a:extLst>
          </p:cNvPr>
          <p:cNvSpPr txBox="1"/>
          <p:nvPr/>
        </p:nvSpPr>
        <p:spPr>
          <a:xfrm>
            <a:off x="363889" y="1520825"/>
            <a:ext cx="4722462" cy="377983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400" dirty="0">
                <a:latin typeface="+mj-lt"/>
                <a:ea typeface="+mj-ea"/>
                <a:cs typeface="+mj-cs"/>
              </a:rPr>
              <a:t>Main Areas of Development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B4359-5ECB-4489-A7DE-A62997F7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9" name="TextBox 5">
            <a:extLst>
              <a:ext uri="{FF2B5EF4-FFF2-40B4-BE49-F238E27FC236}">
                <a16:creationId xmlns:a16="http://schemas.microsoft.com/office/drawing/2014/main" id="{505BDBCA-DF53-3997-2826-1AF1A0A812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947158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081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Mesh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BC33B774-0799-0CB7-6B31-D8ED90537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1040" y="2097792"/>
            <a:ext cx="5709920" cy="421093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f faces in cube: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AxisA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GetUpOfNormal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(Normal)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AxisB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Cross(Normal,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AxisA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For (y &lt;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For (x &lt;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Iterator = x + y *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Percent = (x, y) / (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- 1)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PointOnUnitCube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Normal + (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Percent.x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– 0.5) * 2 *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AxisA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(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Percent.y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– 0.5) * 2 *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AxisB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PointOnUnitSphere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Normalize(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PointOnUnitCube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* Radius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Vertices[Iterator] =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PointOnUnitSphere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If x !=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- 1 And y !=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-1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     = Iterator  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+ 1] = Iterator +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+ 1  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+ 2] = Iterator +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+ 3] = Iterator  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+ 4] = Iterator + 1  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+ 5] = Iterator +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+ 1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+= 6 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868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Mesh Generation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0235CC-EA05-D5E1-26B4-1F89F6227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444" y="2083435"/>
            <a:ext cx="5951112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  <a:noFill/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2999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{05CD3339-7B09-49BA-A99C-8DBC6C22152C}tf33713516_win32</Template>
  <TotalTime>1906</TotalTime>
  <Words>4129</Words>
  <Application>Microsoft Office PowerPoint</Application>
  <PresentationFormat>Widescreen</PresentationFormat>
  <Paragraphs>433</Paragraphs>
  <Slides>29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Gill Sans MT</vt:lpstr>
      <vt:lpstr>Walbaum Display</vt:lpstr>
      <vt:lpstr>3DFloatVTI</vt:lpstr>
      <vt:lpstr>Viva Presentation </vt:lpstr>
      <vt:lpstr>Topics</vt:lpstr>
      <vt:lpstr>Context</vt:lpstr>
      <vt:lpstr>PowerPoint Presentation</vt:lpstr>
      <vt:lpstr>Research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 </vt:lpstr>
      <vt:lpstr>Package gen demo here</vt:lpstr>
      <vt:lpstr>Game demo here</vt:lpstr>
      <vt:lpstr>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Adam Hurst (s5226058)</dc:creator>
  <cp:lastModifiedBy>Adam Hurst (s5226058)</cp:lastModifiedBy>
  <cp:revision>41</cp:revision>
  <dcterms:created xsi:type="dcterms:W3CDTF">2022-03-15T11:36:15Z</dcterms:created>
  <dcterms:modified xsi:type="dcterms:W3CDTF">2022-05-23T15:20:56Z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